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8"/>
  </p:notesMasterIdLst>
  <p:sldIdLst>
    <p:sldId id="296" r:id="rId2"/>
    <p:sldId id="297" r:id="rId3"/>
    <p:sldId id="343" r:id="rId4"/>
    <p:sldId id="298" r:id="rId5"/>
    <p:sldId id="320" r:id="rId6"/>
    <p:sldId id="304" r:id="rId7"/>
    <p:sldId id="325" r:id="rId8"/>
    <p:sldId id="324" r:id="rId9"/>
    <p:sldId id="301" r:id="rId10"/>
    <p:sldId id="327" r:id="rId11"/>
    <p:sldId id="326" r:id="rId12"/>
    <p:sldId id="307" r:id="rId13"/>
    <p:sldId id="329" r:id="rId14"/>
    <p:sldId id="305" r:id="rId15"/>
    <p:sldId id="331" r:id="rId16"/>
    <p:sldId id="300" r:id="rId17"/>
    <p:sldId id="333" r:id="rId18"/>
    <p:sldId id="334" r:id="rId19"/>
    <p:sldId id="335" r:id="rId20"/>
    <p:sldId id="336" r:id="rId21"/>
    <p:sldId id="310" r:id="rId22"/>
    <p:sldId id="302" r:id="rId23"/>
    <p:sldId id="338" r:id="rId24"/>
    <p:sldId id="299" r:id="rId25"/>
    <p:sldId id="340" r:id="rId26"/>
    <p:sldId id="344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08" userDrawn="1">
          <p15:clr>
            <a:srgbClr val="A4A3A4"/>
          </p15:clr>
        </p15:guide>
        <p15:guide id="2" pos="336" userDrawn="1">
          <p15:clr>
            <a:srgbClr val="A4A3A4"/>
          </p15:clr>
        </p15:guide>
        <p15:guide id="3" orient="horz" pos="2064" userDrawn="1">
          <p15:clr>
            <a:srgbClr val="A4A3A4"/>
          </p15:clr>
        </p15:guide>
        <p15:guide id="4" pos="2160" userDrawn="1">
          <p15:clr>
            <a:srgbClr val="A4A3A4"/>
          </p15:clr>
        </p15:guide>
        <p15:guide id="5" orient="horz" pos="3168" userDrawn="1">
          <p15:clr>
            <a:srgbClr val="A4A3A4"/>
          </p15:clr>
        </p15:guide>
        <p15:guide id="6" pos="3840" userDrawn="1">
          <p15:clr>
            <a:srgbClr val="A4A3A4"/>
          </p15:clr>
        </p15:guide>
        <p15:guide id="7" pos="578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C9604"/>
    <a:srgbClr val="1945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230"/>
    <p:restoredTop sz="94681"/>
  </p:normalViewPr>
  <p:slideViewPr>
    <p:cSldViewPr snapToGrid="0">
      <p:cViewPr varScale="1">
        <p:scale>
          <a:sx n="97" d="100"/>
          <a:sy n="97" d="100"/>
        </p:scale>
        <p:origin x="688" y="496"/>
      </p:cViewPr>
      <p:guideLst>
        <p:guide orient="horz" pos="1008"/>
        <p:guide pos="336"/>
        <p:guide orient="horz" pos="2064"/>
        <p:guide pos="2160"/>
        <p:guide orient="horz" pos="3168"/>
        <p:guide pos="3840"/>
        <p:guide pos="578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321470-0010-9340-9D1B-43E96248AFE7}" type="datetimeFigureOut">
              <a:t>5/27/25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2A67BF-1D22-D44D-A85E-C6E561B3F38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669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A67BF-1D22-D44D-A85E-C6E561B3F387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185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A67BF-1D22-D44D-A85E-C6E561B3F387}" type="slidenum"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7962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D38D6E-920C-CABD-3B24-B0C211ECBF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8010CE-500F-0FE9-648A-4157F35E56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EB29A3-526D-A8DE-E8F4-9A11BE231E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296F5F-BD22-DBA3-62A6-FBE2BE4276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A67BF-1D22-D44D-A85E-C6E561B3F387}" type="slidenum"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340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4D607FB-493D-EA4C-827F-4B4B39DAA888}" type="slidenum"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9578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607FB-493D-EA4C-827F-4B4B39DAA888}" type="slidenum"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0748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607FB-493D-EA4C-827F-4B4B39DAA888}" type="slidenum"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4899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607FB-493D-EA4C-827F-4B4B39DAA888}" type="slidenum"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8374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607FB-493D-EA4C-827F-4B4B39DAA888}" type="slidenum"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267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607FB-493D-EA4C-827F-4B4B39DAA888}" type="slidenum"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5445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607FB-493D-EA4C-827F-4B4B39DAA88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341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607FB-493D-EA4C-827F-4B4B39DAA888}" type="slidenum"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472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607FB-493D-EA4C-827F-4B4B39DAA888}" type="slidenum"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6853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607FB-493D-EA4C-827F-4B4B39DAA888}" type="slidenum"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2320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607FB-493D-EA4C-827F-4B4B39DAA888}" type="slidenum"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205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2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E75A85-10AB-BE46-83E8-B6A7298490E1}" type="datetimeFigureOut"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4D607FB-493D-EA4C-827F-4B4B39DAA888}" type="slidenum"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3861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4.xml"/><Relationship Id="rId7" Type="http://schemas.openxmlformats.org/officeDocument/2006/relationships/slide" Target="slide12.xml"/><Relationship Id="rId12" Type="http://schemas.openxmlformats.org/officeDocument/2006/relationships/slide" Target="slide2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slide" Target="slide9.xml"/><Relationship Id="rId11" Type="http://schemas.openxmlformats.org/officeDocument/2006/relationships/slide" Target="slide22.xml"/><Relationship Id="rId5" Type="http://schemas.openxmlformats.org/officeDocument/2006/relationships/slide" Target="slide6.xml"/><Relationship Id="rId10" Type="http://schemas.openxmlformats.org/officeDocument/2006/relationships/slide" Target="slide21.xml"/><Relationship Id="rId4" Type="http://schemas.openxmlformats.org/officeDocument/2006/relationships/slide" Target="slide5.xml"/><Relationship Id="rId9" Type="http://schemas.openxmlformats.org/officeDocument/2006/relationships/slide" Target="slide1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4.xml"/><Relationship Id="rId7" Type="http://schemas.openxmlformats.org/officeDocument/2006/relationships/slide" Target="slide12.xml"/><Relationship Id="rId12" Type="http://schemas.openxmlformats.org/officeDocument/2006/relationships/slide" Target="slide2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slide" Target="slide9.xml"/><Relationship Id="rId11" Type="http://schemas.openxmlformats.org/officeDocument/2006/relationships/slide" Target="slide22.xml"/><Relationship Id="rId5" Type="http://schemas.openxmlformats.org/officeDocument/2006/relationships/slide" Target="slide6.xml"/><Relationship Id="rId10" Type="http://schemas.openxmlformats.org/officeDocument/2006/relationships/slide" Target="slide21.xml"/><Relationship Id="rId4" Type="http://schemas.openxmlformats.org/officeDocument/2006/relationships/slide" Target="slide5.xml"/><Relationship Id="rId9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0352C43B-7B89-FD43-FCB0-3E7D9EB6C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5BD59C7-75AA-809A-E0FA-58CCE599C2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2296" y="2769704"/>
            <a:ext cx="7535431" cy="3154017"/>
          </a:xfrm>
        </p:spPr>
        <p:txBody>
          <a:bodyPr anchor="ctr">
            <a:noAutofit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  <a:buClr>
                <a:srgbClr val="1C76BB"/>
              </a:buClr>
              <a:buSzPts val="3600"/>
              <a:defRPr/>
            </a:pPr>
            <a:r>
              <a:rPr lang="en-US" sz="3800" b="1" kern="0" cap="none" dirty="0">
                <a:solidFill>
                  <a:srgbClr val="14471E"/>
                </a:solidFill>
              </a:rPr>
              <a:t>Tanzania Vegetable Wholesale Market Survey (2024):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76BB"/>
              </a:buClr>
              <a:buSzPts val="3600"/>
              <a:buFontTx/>
              <a:buNone/>
              <a:tabLst/>
              <a:defRPr/>
            </a:pPr>
            <a:r>
              <a:rPr kumimoji="0" lang="en-US" sz="3800" b="1" i="0" u="none" strike="noStrike" kern="0" cap="none" spc="0" normalizeH="0" baseline="0" noProof="0" dirty="0">
                <a:ln>
                  <a:noFill/>
                </a:ln>
                <a:solidFill>
                  <a:srgbClr val="14471E"/>
                </a:solidFill>
                <a:effectLst/>
                <a:uLnTx/>
                <a:uFillTx/>
              </a:rPr>
              <a:t>PHOTOGRAPHS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76BB"/>
              </a:buClr>
              <a:buSzPts val="3600"/>
              <a:buFontTx/>
              <a:buNone/>
              <a:tabLst/>
              <a:defRPr/>
            </a:pPr>
            <a:endParaRPr lang="en-US" sz="3800" b="1" kern="0" cap="none" dirty="0">
              <a:solidFill>
                <a:srgbClr val="14471E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1C76BB"/>
              </a:buClr>
              <a:buSzPts val="3600"/>
              <a:defRPr/>
            </a:pPr>
            <a:r>
              <a:rPr kumimoji="0" lang="en-US" sz="3800" b="1" i="0" u="none" strike="noStrike" kern="0" cap="none" spc="0" normalizeH="0" baseline="0" noProof="0" dirty="0">
                <a:ln>
                  <a:noFill/>
                </a:ln>
                <a:solidFill>
                  <a:srgbClr val="6C9604"/>
                </a:solidFill>
                <a:effectLst/>
                <a:uLnTx/>
                <a:uFillTx/>
              </a:rPr>
              <a:t>Utafiti wa Soko la Jumla la Mboga Tanzania (2024): 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1C76BB"/>
              </a:buClr>
              <a:buSzPts val="3600"/>
              <a:defRPr/>
            </a:pPr>
            <a:r>
              <a:rPr kumimoji="0" lang="en-US" sz="3800" b="1" i="0" u="none" strike="noStrike" kern="0" cap="none" spc="0" normalizeH="0" baseline="0" noProof="0" dirty="0">
                <a:ln>
                  <a:noFill/>
                </a:ln>
                <a:solidFill>
                  <a:srgbClr val="6C9604"/>
                </a:solidFill>
                <a:effectLst/>
                <a:uLnTx/>
                <a:uFillTx/>
              </a:rPr>
              <a:t>PICHA</a:t>
            </a:r>
          </a:p>
        </p:txBody>
      </p:sp>
      <p:pic>
        <p:nvPicPr>
          <p:cNvPr id="13" name="Picture 1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274F2CBD-E50F-7B13-653D-85C18782FA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2296" y="448134"/>
            <a:ext cx="5486624" cy="15043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C79E051-4324-9595-9F78-6A52B5103FD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623" b="24828"/>
          <a:stretch/>
        </p:blipFill>
        <p:spPr>
          <a:xfrm>
            <a:off x="8107362" y="335917"/>
            <a:ext cx="3681959" cy="302162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C3DD0BF-6862-CF46-CB5B-19B243B3637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447" t="4190" b="-4190"/>
          <a:stretch/>
        </p:blipFill>
        <p:spPr>
          <a:xfrm>
            <a:off x="8107361" y="3474720"/>
            <a:ext cx="3681960" cy="3154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78415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C168A3B-C487-1E3E-7C06-1B70014C99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AA26558-4C6F-D41D-2FF3-782D6AB7FF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5201" y="456329"/>
            <a:ext cx="7381262" cy="3820704"/>
          </a:xfrm>
        </p:spPr>
        <p:txBody>
          <a:bodyPr anchor="t">
            <a:noAutofit/>
          </a:bodyPr>
          <a:lstStyle/>
          <a:p>
            <a:pPr marL="0" marR="0" lvl="0" indent="0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cs typeface="Futura Medium" panose="020B0602020204020303" pitchFamily="34" charset="-79"/>
              </a:rPr>
              <a:t>In 2024, the “Research Supporting African MSMEs to Provide Safe and Nutritious Food” (RSM2SNF) project conducted a survey of wholesale markets for tomato and green leafy vegetables around Tanzania. We visited 45 markets in 8 cities all across the country. We gathered information on wholesale market operations, infrastructure, governance, waste management, and other topics. </a:t>
            </a:r>
          </a:p>
          <a:p>
            <a:pPr marL="0" marR="0" lvl="0" indent="0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cap="none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0" marR="0" lvl="0" indent="0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cs typeface="Futura Medium" panose="020B0602020204020303" pitchFamily="34" charset="-79"/>
              </a:rPr>
              <a:t>We took lots of photographs, capturing the activity, energy, and condition of the wholesale markets. 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6C9604"/>
                </a:solidFill>
                <a:effectLst/>
                <a:uLnTx/>
                <a:uFillTx/>
                <a:latin typeface="Futura Medium" panose="020B0602020204020303" pitchFamily="34" charset="-79"/>
                <a:cs typeface="Futura Medium" panose="020B0602020204020303" pitchFamily="34" charset="-79"/>
              </a:rPr>
              <a:t>These photographs are available for others to use for non-commercial purposes.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cs typeface="Futura Medium" panose="020B0602020204020303" pitchFamily="34" charset="-79"/>
              </a:rPr>
              <a:t>If possible, please credit the “Research Supporting African MSMEs to Provide Safe and Nutritious Food” (RSM2SNF) project as the original photographers. </a:t>
            </a:r>
          </a:p>
          <a:p>
            <a:pPr marL="0" marR="0" lvl="0" indent="0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0" marR="0" lvl="0" indent="0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Click to e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cs typeface="Futura Medium" panose="020B0602020204020303" pitchFamily="34" charset="-79"/>
              </a:rPr>
              <a:t>xplore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cs typeface="Futura Medium" panose="020B0602020204020303" pitchFamily="34" charset="-79"/>
              </a:rPr>
              <a:t> photos on the following topics: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2C084C-9329-EEAB-0F18-A3C32D4515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1434" y="1489587"/>
            <a:ext cx="4609494" cy="38207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46E965-C95A-A9AD-7E00-6D8D9F6DBC8D}"/>
              </a:ext>
            </a:extLst>
          </p:cNvPr>
          <p:cNvSpPr txBox="1"/>
          <p:nvPr/>
        </p:nvSpPr>
        <p:spPr>
          <a:xfrm>
            <a:off x="555005" y="4852219"/>
            <a:ext cx="7241458" cy="1754326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ea typeface="+mn-ea"/>
                <a:cs typeface="Futura Medium" panose="020B0602020204020303" pitchFamily="34" charset="-79"/>
                <a:hlinkClick r:id="rId3" action="ppaction://hlinksldjump"/>
              </a:rPr>
              <a:t>Data collection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ea typeface="+mn-ea"/>
              <a:cs typeface="Futura Medium" panose="020B0602020204020303" pitchFamily="34" charset="-79"/>
            </a:endParaRPr>
          </a:p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ea typeface="+mn-ea"/>
                <a:cs typeface="Futura Medium" panose="020B0602020204020303" pitchFamily="34" charset="-79"/>
                <a:hlinkClick r:id="rId4" action="ppaction://hlinksldjump"/>
              </a:rPr>
              <a:t>Offices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ea typeface="+mn-ea"/>
              <a:cs typeface="Futura Medium" panose="020B0602020204020303" pitchFamily="34" charset="-79"/>
            </a:endParaRPr>
          </a:p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ea typeface="+mn-ea"/>
                <a:cs typeface="Futura Medium" panose="020B0602020204020303" pitchFamily="34" charset="-79"/>
                <a:hlinkClick r:id="rId5" action="ppaction://hlinksldjump"/>
              </a:rPr>
              <a:t>Tomatoes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ea typeface="+mn-ea"/>
              <a:cs typeface="Futura Medium" panose="020B0602020204020303" pitchFamily="34" charset="-79"/>
            </a:endParaRPr>
          </a:p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ea typeface="+mn-ea"/>
                <a:cs typeface="Futura Medium" panose="020B0602020204020303" pitchFamily="34" charset="-79"/>
                <a:hlinkClick r:id="rId6" action="ppaction://hlinksldjump"/>
              </a:rPr>
              <a:t>Green leafy vegetables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ea typeface="+mn-ea"/>
              <a:cs typeface="Futura Medium" panose="020B0602020204020303" pitchFamily="34" charset="-79"/>
            </a:endParaRPr>
          </a:p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ea typeface="+mn-ea"/>
                <a:cs typeface="Futura Medium" panose="020B0602020204020303" pitchFamily="34" charset="-79"/>
                <a:hlinkClick r:id="rId7" action="ppaction://hlinksldjump"/>
              </a:rPr>
              <a:t>Packaging</a:t>
            </a: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ea typeface="+mn-ea"/>
                <a:cs typeface="Futura Medium" panose="020B0602020204020303" pitchFamily="34" charset="-79"/>
              </a:rPr>
              <a:t> </a:t>
            </a:r>
          </a:p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ea typeface="+mn-ea"/>
              <a:cs typeface="Futura Medium" panose="020B0602020204020303" pitchFamily="34" charset="-79"/>
            </a:endParaRPr>
          </a:p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ea typeface="+mn-ea"/>
                <a:cs typeface="Futura Medium" panose="020B0602020204020303" pitchFamily="34" charset="-79"/>
                <a:hlinkClick r:id="rId8" action="ppaction://hlinksldjump"/>
              </a:rPr>
              <a:t>Transportation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ea typeface="+mn-ea"/>
              <a:cs typeface="Futura Medium" panose="020B0602020204020303" pitchFamily="34" charset="-79"/>
            </a:endParaRPr>
          </a:p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ea typeface="+mn-ea"/>
                <a:cs typeface="Futura Medium" panose="020B0602020204020303" pitchFamily="34" charset="-79"/>
                <a:hlinkClick r:id="rId9" action="ppaction://hlinksldjump"/>
              </a:rPr>
              <a:t>Water infrastructure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ea typeface="+mn-ea"/>
              <a:cs typeface="Futura Medium" panose="020B0602020204020303" pitchFamily="34" charset="-79"/>
            </a:endParaRPr>
          </a:p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ea typeface="+mn-ea"/>
                <a:cs typeface="Futura Medium" panose="020B0602020204020303" pitchFamily="34" charset="-79"/>
                <a:hlinkClick r:id="rId10" action="ppaction://hlinksldjump"/>
              </a:rPr>
              <a:t>Electricity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ea typeface="+mn-ea"/>
              <a:cs typeface="Futura Medium" panose="020B0602020204020303" pitchFamily="34" charset="-79"/>
            </a:endParaRPr>
          </a:p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ea typeface="+mn-ea"/>
                <a:cs typeface="Futura Medium" panose="020B0602020204020303" pitchFamily="34" charset="-79"/>
                <a:hlinkClick r:id="rId11" action="ppaction://hlinksldjump"/>
              </a:rPr>
              <a:t>Waste collection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ea typeface="+mn-ea"/>
              <a:cs typeface="Futura Medium" panose="020B0602020204020303" pitchFamily="34" charset="-79"/>
            </a:endParaRPr>
          </a:p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ea typeface="+mn-ea"/>
                <a:cs typeface="Futura Medium" panose="020B0602020204020303" pitchFamily="34" charset="-79"/>
                <a:hlinkClick r:id="rId12" action="ppaction://hlinksldjump"/>
              </a:rPr>
              <a:t>Toilets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ea typeface="+mn-ea"/>
              <a:cs typeface="Futura Medium" panose="020B0602020204020303" pitchFamily="34" charset="-79"/>
            </a:endParaRPr>
          </a:p>
          <a:p>
            <a:pPr marL="466725" marR="0" lvl="0" indent="-277813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19453B"/>
              </a:solidFill>
              <a:effectLst/>
              <a:uLnTx/>
              <a:uFillTx/>
              <a:latin typeface="Futura Medium" panose="020B0602020204020303" pitchFamily="34" charset="-79"/>
              <a:ea typeface="+mn-ea"/>
              <a:cs typeface="Futura Medium" panose="020B0602020204020303" pitchFamily="34" charset="-79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A35A9F-5F45-A80F-A4C5-C852C96869D9}"/>
              </a:ext>
            </a:extLst>
          </p:cNvPr>
          <p:cNvSpPr txBox="1"/>
          <p:nvPr/>
        </p:nvSpPr>
        <p:spPr>
          <a:xfrm>
            <a:off x="7511434" y="5755340"/>
            <a:ext cx="4225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>
                <a:solidFill>
                  <a:srgbClr val="6C9604"/>
                </a:solidFill>
              </a:rPr>
              <a:t>Utangulizi wa Kiswahili kwenye ukurasa unaofuata.</a:t>
            </a:r>
          </a:p>
        </p:txBody>
      </p:sp>
    </p:spTree>
    <p:extLst>
      <p:ext uri="{BB962C8B-B14F-4D97-AF65-F5344CB8AC3E}">
        <p14:creationId xmlns:p14="http://schemas.microsoft.com/office/powerpoint/2010/main" val="361327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767940A7-305A-19A4-C1F9-D597480308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CFB03D4-B5BB-C091-FF3A-79E2E67A8E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8206" y="400987"/>
            <a:ext cx="7184300" cy="4380270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buNone/>
            </a:pP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Mnamo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mwaka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2024,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mradi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“Research Supporting African MSMEs to provide Safe and Nutritious Food” (RSM2SNF)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ulifanya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utafiti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jumla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nyanya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mboga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za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majani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kote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Tanzania.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Tulitembelea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45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katika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miji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8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nchini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kote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Tulikusanya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taarifa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kuhusu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uendeshaji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jumla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,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miundombinu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,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usimamizi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,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udhibiti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taka,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mada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nyingine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mbalimbali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Tulipiga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picha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nyingi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zilizoonyesha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shughuli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,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uhai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,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hali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hayo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jumla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 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Picha </a:t>
            </a:r>
            <a:r>
              <a:rPr lang="en-US" cap="none" dirty="0" err="1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hizi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zinapatikana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matumizi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wengine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madhumuni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yasiyo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kibiashara</a:t>
            </a:r>
            <a:r>
              <a:rPr lang="en-US" cap="none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Ikiwezekana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,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tafadhali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taja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mradi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‘Research Supporting African MSME’s to provide Safe and nutritious food’ (RSM2SNF)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kama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chanzo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halisi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cha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picha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hizo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 </a:t>
            </a:r>
          </a:p>
          <a:p>
            <a:pPr defTabSz="1175439">
              <a:lnSpc>
                <a:spcPct val="100000"/>
              </a:lnSpc>
              <a:spcBef>
                <a:spcPts val="0"/>
              </a:spcBef>
              <a:buClrTx/>
              <a:buSzTx/>
              <a:defRPr/>
            </a:pPr>
            <a:endParaRPr lang="en-US" dirty="0">
              <a:solidFill>
                <a:srgbClr val="6C9604"/>
              </a:solidFill>
            </a:endParaRPr>
          </a:p>
          <a:p>
            <a:pPr defTabSz="1175439">
              <a:lnSpc>
                <a:spcPct val="100000"/>
              </a:lnSpc>
              <a:spcBef>
                <a:spcPts val="0"/>
              </a:spcBef>
              <a:buClrTx/>
              <a:buSzTx/>
              <a:defRPr/>
            </a:pP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Bofya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ili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kuchunguza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picha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kuhusu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mada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cap="none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zifuatazo</a:t>
            </a:r>
            <a:r>
              <a:rPr lang="en-US" cap="none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:</a:t>
            </a:r>
            <a:endParaRPr kumimoji="0" lang="en-US" i="0" u="none" strike="noStrike" kern="1200" cap="none" spc="0" normalizeH="0" baseline="0" noProof="0" dirty="0">
              <a:ln>
                <a:noFill/>
              </a:ln>
              <a:solidFill>
                <a:srgbClr val="6C9604"/>
              </a:solidFill>
              <a:effectLst/>
              <a:uLnTx/>
              <a:uFillTx/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45D063-2FB1-F33D-E8E8-639AE4D1E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2506" y="1343378"/>
            <a:ext cx="4609494" cy="38207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A87116-C0BB-A8A2-6824-484C7D0435C9}"/>
              </a:ext>
            </a:extLst>
          </p:cNvPr>
          <p:cNvSpPr txBox="1"/>
          <p:nvPr/>
        </p:nvSpPr>
        <p:spPr>
          <a:xfrm>
            <a:off x="513737" y="4914723"/>
            <a:ext cx="7384560" cy="1754326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66725" lvl="0" indent="-277813" defTabSz="1175439">
              <a:buClr>
                <a:srgbClr val="6C9604"/>
              </a:buClr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  <a:hlinkClick r:id="rId3" action="ppaction://hlinksldjump"/>
              </a:rPr>
              <a:t>Ukusanyaji wa data</a:t>
            </a: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466725" lvl="0" indent="-277813" defTabSz="1175439">
              <a:buClr>
                <a:srgbClr val="6C9604"/>
              </a:buClr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  <a:hlinkClick r:id="rId4" action="ppaction://hlinksldjump"/>
              </a:rPr>
              <a:t>Ofisi</a:t>
            </a: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466725" lvl="0" indent="-277813" defTabSz="1175439">
              <a:buClr>
                <a:srgbClr val="6C9604"/>
              </a:buClr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  <a:hlinkClick r:id="rId5" action="ppaction://hlinksldjump"/>
              </a:rPr>
              <a:t>Nyanya</a:t>
            </a: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466725" lvl="0" indent="-277813" defTabSz="1175439">
              <a:buClr>
                <a:srgbClr val="6C9604"/>
              </a:buClr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  <a:hlinkClick r:id="rId6" action="ppaction://hlinksldjump"/>
              </a:rPr>
              <a:t>Mboga za kijani kibichi</a:t>
            </a: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466725" lvl="0" indent="-277813" defTabSz="1175439">
              <a:buClr>
                <a:srgbClr val="6C9604"/>
              </a:buClr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  <a:hlinkClick r:id="rId7" action="ppaction://hlinksldjump"/>
              </a:rPr>
              <a:t>Ufungaji</a:t>
            </a: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466725" lvl="0" indent="-277813" defTabSz="1175439">
              <a:buClr>
                <a:srgbClr val="6C9604"/>
              </a:buClr>
              <a:buFont typeface="Arial" panose="020B0604020202020204" pitchFamily="34" charset="0"/>
              <a:buChar char="•"/>
              <a:defRPr/>
            </a:pP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466725" lvl="0" indent="-277813" defTabSz="1175439">
              <a:buClr>
                <a:srgbClr val="6C9604"/>
              </a:buClr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  <a:hlinkClick r:id="rId8" action="ppaction://hlinksldjump"/>
              </a:rPr>
              <a:t>Usafiri</a:t>
            </a: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466725" lvl="0" indent="-277813" defTabSz="1175439">
              <a:buClr>
                <a:srgbClr val="6C9604"/>
              </a:buClr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  <a:hlinkClick r:id="rId9" action="ppaction://hlinksldjump"/>
              </a:rPr>
              <a:t>Miundombinu ya maji</a:t>
            </a: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466725" lvl="0" indent="-277813" defTabSz="1175439">
              <a:buClr>
                <a:srgbClr val="6C9604"/>
              </a:buClr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  <a:hlinkClick r:id="rId10" action="ppaction://hlinksldjump"/>
              </a:rPr>
              <a:t>Umeme</a:t>
            </a: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466725" lvl="0" indent="-277813" defTabSz="1175439">
              <a:buClr>
                <a:srgbClr val="6C9604"/>
              </a:buClr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  <a:hlinkClick r:id="rId11" action="ppaction://hlinksldjump"/>
              </a:rPr>
              <a:t>Ukusanyaji wa taka</a:t>
            </a: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466725" lvl="0" indent="-277813" defTabSz="1175439">
              <a:buClr>
                <a:srgbClr val="6C9604"/>
              </a:buClr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  <a:hlinkClick r:id="rId12" action="ppaction://hlinksldjump"/>
              </a:rPr>
              <a:t>Vyoo</a:t>
            </a: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344403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2F0134C-2B82-A170-120C-1E82AA1E4606}"/>
              </a:ext>
            </a:extLst>
          </p:cNvPr>
          <p:cNvSpPr txBox="1"/>
          <p:nvPr/>
        </p:nvSpPr>
        <p:spPr>
          <a:xfrm>
            <a:off x="457200" y="236483"/>
            <a:ext cx="515532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Data collection</a:t>
            </a:r>
          </a:p>
          <a:p>
            <a:r>
              <a:rPr lang="en-US" sz="3800" b="1">
                <a:solidFill>
                  <a:srgbClr val="6C9604"/>
                </a:solidFill>
              </a:rPr>
              <a:t>Ukusanyaji wa data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3F283F-F794-DBF7-18E6-007726301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018" y="1673623"/>
            <a:ext cx="3071725" cy="230379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9B32F6-35C8-98A6-4F90-D5D9B5EB96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760" y="1691766"/>
            <a:ext cx="3912480" cy="293436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01FEDE1-464A-0D01-C50D-2B490A351B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2892" y="1673623"/>
            <a:ext cx="3071725" cy="230379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9B253D-DB79-CAD5-E399-42FB5CA931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018" y="4112327"/>
            <a:ext cx="3071725" cy="230379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20FCBFC-023F-140E-B389-0EFF202742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02891" y="4112327"/>
            <a:ext cx="3071726" cy="230379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3FF832B-1418-0545-B55B-0A0A4AF49D4F}"/>
              </a:ext>
            </a:extLst>
          </p:cNvPr>
          <p:cNvSpPr txBox="1"/>
          <p:nvPr/>
        </p:nvSpPr>
        <p:spPr>
          <a:xfrm>
            <a:off x="4165600" y="4775200"/>
            <a:ext cx="390434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We enjoyed talking with the market representatives in the course of administering the wholesale market survey.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Tulifurahia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kuzungumza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wawakilishi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soko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wakati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kuendesha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utafiti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soko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la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jumla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26359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36798D0-205E-6001-F16E-961FBD9860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7BE06B-0434-67A2-26AD-BC147026B17A}"/>
              </a:ext>
            </a:extLst>
          </p:cNvPr>
          <p:cNvSpPr txBox="1"/>
          <p:nvPr/>
        </p:nvSpPr>
        <p:spPr>
          <a:xfrm>
            <a:off x="457200" y="236483"/>
            <a:ext cx="56388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 dirty="0">
                <a:solidFill>
                  <a:srgbClr val="19453B"/>
                </a:solidFill>
              </a:rPr>
              <a:t>Offices</a:t>
            </a:r>
          </a:p>
          <a:p>
            <a:r>
              <a:rPr lang="en-US" sz="3800" b="1" dirty="0">
                <a:solidFill>
                  <a:srgbClr val="6C9604"/>
                </a:solidFill>
              </a:rPr>
              <a:t>Ofisi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47B99A7-05AD-1A47-9583-93A11B750F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2" y="1606548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35213BA-C735-0D38-3191-985EE54E22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2400300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AB5DDD4-CC8D-717E-1048-DA683C8EBA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5078" y="1606548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EA6A6E-A348-B127-F389-AE486D66DA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1156" y="2400300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5EF9817-2EE5-C2BE-45F2-5289209891E5}"/>
              </a:ext>
            </a:extLst>
          </p:cNvPr>
          <p:cNvSpPr txBox="1"/>
          <p:nvPr/>
        </p:nvSpPr>
        <p:spPr>
          <a:xfrm>
            <a:off x="3421178" y="1035048"/>
            <a:ext cx="273435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The market office is often a center of activity.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Ofisi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soko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mara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nyingi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huwa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kitovu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cha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shughuli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02588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BEE68292-E000-DAEF-0449-371BA4944B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8FCEE5-DC4E-7183-E67C-8FED65FF97E0}"/>
              </a:ext>
            </a:extLst>
          </p:cNvPr>
          <p:cNvSpPr txBox="1"/>
          <p:nvPr/>
        </p:nvSpPr>
        <p:spPr>
          <a:xfrm>
            <a:off x="457200" y="236483"/>
            <a:ext cx="56388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Tomatoes</a:t>
            </a:r>
          </a:p>
          <a:p>
            <a:r>
              <a:rPr lang="en-US" sz="3800" b="1">
                <a:solidFill>
                  <a:srgbClr val="6C9604"/>
                </a:solidFill>
              </a:rPr>
              <a:t>Nyanya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A0EC216-4918-2178-BF4B-F13566CE30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6" y="1606550"/>
            <a:ext cx="2648630" cy="353150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F80F9E9-C477-4961-B883-D8A9A93A12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369" y="2392371"/>
            <a:ext cx="2648631" cy="353150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4108973-DC44-A4C3-B644-6B15012A6C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1813" y="1606549"/>
            <a:ext cx="2648631" cy="353150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3474C99-A717-533A-6398-57A8473742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14544" y="2392371"/>
            <a:ext cx="2648631" cy="353150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8B72A64-3368-9C30-B515-6B8211D5285A}"/>
              </a:ext>
            </a:extLst>
          </p:cNvPr>
          <p:cNvSpPr txBox="1"/>
          <p:nvPr/>
        </p:nvSpPr>
        <p:spPr>
          <a:xfrm>
            <a:off x="457201" y="5186666"/>
            <a:ext cx="273435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We took lots of photos of the beautiful tomatoes.</a:t>
            </a:r>
          </a:p>
          <a:p>
            <a:endParaRPr lang="en-US" sz="1400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Tulipiga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picha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nyingi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za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nyanya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nzuri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75230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9FC9F888-B184-FA82-836F-2A9E6F393D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3ABF09-2AEC-5F87-94F5-211972F42D3A}"/>
              </a:ext>
            </a:extLst>
          </p:cNvPr>
          <p:cNvSpPr txBox="1"/>
          <p:nvPr/>
        </p:nvSpPr>
        <p:spPr>
          <a:xfrm>
            <a:off x="457200" y="236483"/>
            <a:ext cx="56388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Tomatoes</a:t>
            </a:r>
          </a:p>
          <a:p>
            <a:r>
              <a:rPr lang="en-US" sz="3800" b="1">
                <a:solidFill>
                  <a:srgbClr val="6C9604"/>
                </a:solidFill>
              </a:rPr>
              <a:t>Nyanya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29643FD-F785-6BE4-7B9E-287A64BCE0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1" y="1600200"/>
            <a:ext cx="2652032" cy="353604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8ED5C9C-BD9C-017F-238A-FD043EE933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1" y="2400300"/>
            <a:ext cx="2652032" cy="353604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CB6CAB-F5B5-910C-617B-B3E80DE24D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4601" y="1600200"/>
            <a:ext cx="2652032" cy="353604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5E35DD-5C8E-F485-6AA7-FBB3FB01BE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0201" y="2400300"/>
            <a:ext cx="2652032" cy="353604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9CADB0C-833E-FA2D-2B3D-1A15B3ED6619}"/>
              </a:ext>
            </a:extLst>
          </p:cNvPr>
          <p:cNvSpPr txBox="1"/>
          <p:nvPr/>
        </p:nvSpPr>
        <p:spPr>
          <a:xfrm>
            <a:off x="457201" y="5186666"/>
            <a:ext cx="273435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We took lots of photos of the beautiful tomatoes.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Tulipiga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picha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nyingi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za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nyanya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nzuri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69211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E1D8F21F-961B-5FC3-340F-EFD6EA5206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0398CC2-C621-2928-8167-0D7E5E1A08CD}"/>
              </a:ext>
            </a:extLst>
          </p:cNvPr>
          <p:cNvSpPr txBox="1"/>
          <p:nvPr/>
        </p:nvSpPr>
        <p:spPr>
          <a:xfrm>
            <a:off x="457200" y="236483"/>
            <a:ext cx="56388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Tomatoes</a:t>
            </a:r>
          </a:p>
          <a:p>
            <a:r>
              <a:rPr lang="en-US" sz="3800" b="1">
                <a:solidFill>
                  <a:srgbClr val="6C9604"/>
                </a:solidFill>
              </a:rPr>
              <a:t>Nyanya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83FAD8-F11C-C043-51A9-66C929EC5C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1631" y="2400298"/>
            <a:ext cx="2571751" cy="342900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A0B341-5072-D5F1-17F8-5A2E8A6E0A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5554" y="1600200"/>
            <a:ext cx="2571751" cy="342900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922EBFF-413A-8478-B9F6-7AD5C16717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400" y="1600200"/>
            <a:ext cx="2571750" cy="3429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BCCEF41-0518-04CE-7961-E74074976B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9477" y="2400299"/>
            <a:ext cx="2571750" cy="3429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1D0EA06-AEC7-4809-48A6-A498BDE766D2}"/>
              </a:ext>
            </a:extLst>
          </p:cNvPr>
          <p:cNvSpPr txBox="1"/>
          <p:nvPr/>
        </p:nvSpPr>
        <p:spPr>
          <a:xfrm>
            <a:off x="457201" y="5186666"/>
            <a:ext cx="27343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We took lots of photos of the beautiful tomatoes.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Tulipiga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picha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nyingi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za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nyanya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nzuri</a:t>
            </a:r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418871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D16C6C-32A2-EDF6-B6E4-70522BB6E83A}"/>
              </a:ext>
            </a:extLst>
          </p:cNvPr>
          <p:cNvSpPr txBox="1"/>
          <p:nvPr/>
        </p:nvSpPr>
        <p:spPr>
          <a:xfrm>
            <a:off x="457200" y="236483"/>
            <a:ext cx="56388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 dirty="0">
                <a:solidFill>
                  <a:srgbClr val="19453B"/>
                </a:solidFill>
              </a:rPr>
              <a:t>Green leafy vegetables</a:t>
            </a:r>
          </a:p>
          <a:p>
            <a:r>
              <a:rPr lang="en-US" sz="3800" b="1" dirty="0" err="1">
                <a:solidFill>
                  <a:srgbClr val="6C9604"/>
                </a:solidFill>
              </a:rPr>
              <a:t>Mboga</a:t>
            </a:r>
            <a:r>
              <a:rPr lang="en-US" sz="3800" b="1" dirty="0">
                <a:solidFill>
                  <a:srgbClr val="6C9604"/>
                </a:solidFill>
              </a:rPr>
              <a:t> za </a:t>
            </a:r>
            <a:r>
              <a:rPr lang="en-US" sz="3800" b="1" dirty="0" err="1">
                <a:solidFill>
                  <a:srgbClr val="6C9604"/>
                </a:solidFill>
              </a:rPr>
              <a:t>kijani</a:t>
            </a:r>
            <a:r>
              <a:rPr lang="en-US" sz="3800" b="1" dirty="0">
                <a:solidFill>
                  <a:srgbClr val="6C9604"/>
                </a:solidFill>
              </a:rPr>
              <a:t> </a:t>
            </a:r>
            <a:r>
              <a:rPr lang="en-US" sz="3800" b="1" dirty="0" err="1">
                <a:solidFill>
                  <a:srgbClr val="6C9604"/>
                </a:solidFill>
              </a:rPr>
              <a:t>kibichi</a:t>
            </a:r>
            <a:endParaRPr lang="en-US" sz="3800" b="1" dirty="0">
              <a:solidFill>
                <a:srgbClr val="6C9604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8FAE975-F5CD-F9DB-49C0-0CACCFC07C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811" y="1600200"/>
            <a:ext cx="2698751" cy="3429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FCC65C9-0F21-C317-7A32-02AF593767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1411" y="2400301"/>
            <a:ext cx="2644589" cy="352612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6055B62-CB85-63F1-6A63-B6A64778CA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2428" y="1600200"/>
            <a:ext cx="2644590" cy="352612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8365C80-C070-A9A1-6556-3B277B2941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8026" y="2388203"/>
            <a:ext cx="2644590" cy="352612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3748053-A132-8EFE-BCA2-77D1441B589A}"/>
              </a:ext>
            </a:extLst>
          </p:cNvPr>
          <p:cNvSpPr txBox="1"/>
          <p:nvPr/>
        </p:nvSpPr>
        <p:spPr>
          <a:xfrm>
            <a:off x="6324598" y="5124036"/>
            <a:ext cx="273435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Green leafy vegetables come in many forms.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Mboga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za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majani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kijani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huja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katika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aina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nyingi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04664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BA6CE10F-972D-E324-EDF8-FC82C13AEF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21DB2E6-8A81-0517-0868-422491EB443A}"/>
              </a:ext>
            </a:extLst>
          </p:cNvPr>
          <p:cNvSpPr txBox="1"/>
          <p:nvPr/>
        </p:nvSpPr>
        <p:spPr>
          <a:xfrm>
            <a:off x="457200" y="236483"/>
            <a:ext cx="56388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Green leafy vegetables</a:t>
            </a:r>
          </a:p>
          <a:p>
            <a:r>
              <a:rPr lang="en-US" sz="3800" b="1">
                <a:solidFill>
                  <a:srgbClr val="6C9604"/>
                </a:solidFill>
              </a:rPr>
              <a:t>Mboga za kijani kibichi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E4F63DD-37B2-9793-D0B3-0CF70F93D60D}"/>
              </a:ext>
            </a:extLst>
          </p:cNvPr>
          <p:cNvSpPr txBox="1"/>
          <p:nvPr/>
        </p:nvSpPr>
        <p:spPr>
          <a:xfrm>
            <a:off x="6324598" y="5124036"/>
            <a:ext cx="273435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Green leafy vegetables come in many forms.</a:t>
            </a:r>
          </a:p>
          <a:p>
            <a:endParaRPr lang="en-US" sz="140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b="0" i="0" u="none" strike="noStrike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Mboga za majani ya kijani huja katika aina nyingi.</a:t>
            </a:r>
            <a:endParaRPr lang="en-US" sz="140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6AF782-1C06-18EF-CAA7-98FE91C0A2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600201"/>
            <a:ext cx="2585581" cy="344744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7B50FFB-FCC3-CABA-DBCD-A8A53E78E7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4419" y="2400300"/>
            <a:ext cx="2585582" cy="344744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A5E2EA8-4C6B-C824-EE22-E9982C9187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1" y="1600201"/>
            <a:ext cx="2585582" cy="344744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601A82-AE0F-3283-B4C9-DD008E2507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97521" y="2390663"/>
            <a:ext cx="2592810" cy="345708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92825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9A2EECAF-21D6-A599-CA0D-E39D7579BA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95BE382-720F-B2EB-90E7-4795CD3717F5}"/>
              </a:ext>
            </a:extLst>
          </p:cNvPr>
          <p:cNvSpPr txBox="1"/>
          <p:nvPr/>
        </p:nvSpPr>
        <p:spPr>
          <a:xfrm>
            <a:off x="457200" y="236483"/>
            <a:ext cx="56388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Green leafy vegetables</a:t>
            </a:r>
          </a:p>
          <a:p>
            <a:r>
              <a:rPr lang="en-US" sz="3800" b="1">
                <a:solidFill>
                  <a:srgbClr val="6C9604"/>
                </a:solidFill>
              </a:rPr>
              <a:t>Mboga za kijani kibichi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FD1A486-0541-D882-C3E2-0D9EE795B3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600200"/>
            <a:ext cx="2571750" cy="3429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F72370B-6276-B792-0D3F-053CB09906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3750"/>
          <a:stretch/>
        </p:blipFill>
        <p:spPr>
          <a:xfrm>
            <a:off x="3429000" y="2400299"/>
            <a:ext cx="2571750" cy="34289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15A0197-6AF9-78B3-9ABC-E17C452707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1600200"/>
            <a:ext cx="2571750" cy="3429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D5D9D00-EDAB-86F3-909E-B21A2DB080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2100" y="2400301"/>
            <a:ext cx="2571750" cy="3429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E1628F1-4B03-6ED2-1B37-7F9BB7227095}"/>
              </a:ext>
            </a:extLst>
          </p:cNvPr>
          <p:cNvSpPr txBox="1"/>
          <p:nvPr/>
        </p:nvSpPr>
        <p:spPr>
          <a:xfrm>
            <a:off x="6324598" y="5124036"/>
            <a:ext cx="273435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Green leafy vegetables come in many forms.</a:t>
            </a:r>
          </a:p>
          <a:p>
            <a:endParaRPr lang="en-US" sz="140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b="0" i="0" u="none" strike="noStrike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Mboga za majani ya kijani huja katika aina nyingi.</a:t>
            </a:r>
            <a:endParaRPr lang="en-US" sz="140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442343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ED0D68FF-C2F5-0156-0584-6131D19ADF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04F981-3015-9550-62B7-C99E4FF0B161}"/>
              </a:ext>
            </a:extLst>
          </p:cNvPr>
          <p:cNvSpPr txBox="1"/>
          <p:nvPr/>
        </p:nvSpPr>
        <p:spPr>
          <a:xfrm>
            <a:off x="457200" y="236483"/>
            <a:ext cx="56388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Packaging</a:t>
            </a:r>
          </a:p>
          <a:p>
            <a:r>
              <a:rPr lang="en-US" sz="3800" b="1">
                <a:solidFill>
                  <a:srgbClr val="6C9604"/>
                </a:solidFill>
              </a:rPr>
              <a:t>Ufungaji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BEB934-EAA3-82B4-AFBC-2A8962F665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600200"/>
            <a:ext cx="2571750" cy="3429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76E8371-176A-EB30-DABC-D20BE8B127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2400300"/>
            <a:ext cx="2571750" cy="3429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9E7940-03F6-7BD3-74CF-C46E216B54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1600200"/>
            <a:ext cx="2584939" cy="344658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3B7E9F-D109-F3E9-669F-7C76A37AB9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2100" y="2400300"/>
            <a:ext cx="2571750" cy="3429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FD22DBC-31FF-18A4-5A7A-462527B59187}"/>
              </a:ext>
            </a:extLst>
          </p:cNvPr>
          <p:cNvSpPr txBox="1"/>
          <p:nvPr/>
        </p:nvSpPr>
        <p:spPr>
          <a:xfrm>
            <a:off x="3429000" y="721755"/>
            <a:ext cx="284355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Across the country, we observed various ways to package products for transport.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Nchini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kote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,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tuliangalia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njia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mbalimbali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za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kufunga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bidhaa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ajili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usafirishaji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65445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4ADF3482-36D9-680D-478F-A2DB922200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6542CF-987D-9394-B073-E1F3EA98C54A}"/>
              </a:ext>
            </a:extLst>
          </p:cNvPr>
          <p:cNvSpPr txBox="1"/>
          <p:nvPr/>
        </p:nvSpPr>
        <p:spPr>
          <a:xfrm>
            <a:off x="457200" y="236483"/>
            <a:ext cx="56388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Packaging</a:t>
            </a:r>
          </a:p>
          <a:p>
            <a:r>
              <a:rPr lang="en-US" sz="3800" b="1">
                <a:solidFill>
                  <a:srgbClr val="6C9604"/>
                </a:solidFill>
              </a:rPr>
              <a:t>Ufungaji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78B0ED-14BB-9B2A-6E47-8DDF7DA3E41F}"/>
              </a:ext>
            </a:extLst>
          </p:cNvPr>
          <p:cNvSpPr txBox="1"/>
          <p:nvPr/>
        </p:nvSpPr>
        <p:spPr>
          <a:xfrm>
            <a:off x="3429000" y="721755"/>
            <a:ext cx="284355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Across the country, we observed various ways to package products for transport.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Nchini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kote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,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tuliangalia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njia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mbalimbali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za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kufunga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bidhaa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ajili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usafirishaji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39DC0D-0D5B-FB27-D367-E020D86728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399" y="1600200"/>
            <a:ext cx="2580861" cy="344114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58C8023-CF4E-3DFE-727D-7B94242A03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999" y="2400300"/>
            <a:ext cx="2580861" cy="344114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D2942F3-B810-05F7-C30C-BDC6AEFAC2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499" y="1600200"/>
            <a:ext cx="2580861" cy="344114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E800C35-2DFA-4C5B-995E-56E6D971C5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2099" y="2400300"/>
            <a:ext cx="2584939" cy="344658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0744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ED7DD65B-EDAB-91B0-A097-AF5D3B6C14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7E2A4F9-499E-29D4-7298-701DCEB099EF}"/>
              </a:ext>
            </a:extLst>
          </p:cNvPr>
          <p:cNvSpPr txBox="1"/>
          <p:nvPr/>
        </p:nvSpPr>
        <p:spPr>
          <a:xfrm>
            <a:off x="457200" y="236483"/>
            <a:ext cx="56388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Transportation</a:t>
            </a:r>
          </a:p>
          <a:p>
            <a:r>
              <a:rPr lang="en-US" sz="3800" b="1">
                <a:solidFill>
                  <a:srgbClr val="6C9604"/>
                </a:solidFill>
              </a:rPr>
              <a:t>Usafiri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F85FD3-CB1A-D521-96F3-80F974CD4D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1" y="1606549"/>
            <a:ext cx="2580860" cy="344114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9191366-AFD8-C2D2-C8DC-7CC77DB81B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01" y="2400301"/>
            <a:ext cx="2580862" cy="34411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1E6E81C-2505-0D27-EF7B-DD89D8DBD7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6500" y="1606549"/>
            <a:ext cx="2580861" cy="344114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E67B4C6-C0F7-F5EF-DAF6-D146C57D00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82100" y="2400302"/>
            <a:ext cx="2580862" cy="34411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781B4E1-4F45-E7AC-F6B3-8DB5352DDECB}"/>
              </a:ext>
            </a:extLst>
          </p:cNvPr>
          <p:cNvSpPr txBox="1"/>
          <p:nvPr/>
        </p:nvSpPr>
        <p:spPr>
          <a:xfrm>
            <a:off x="533400" y="5136803"/>
            <a:ext cx="284355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To move vegetables safely and affordably is a challenge.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Kuhamisha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mboga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usalama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na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bei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nafuu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ni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changamoto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1387108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A768AA90-A306-344E-89ED-9DE64317E6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0818639-6787-164D-FCC3-63B14A521027}"/>
              </a:ext>
            </a:extLst>
          </p:cNvPr>
          <p:cNvSpPr txBox="1"/>
          <p:nvPr/>
        </p:nvSpPr>
        <p:spPr>
          <a:xfrm>
            <a:off x="457200" y="236483"/>
            <a:ext cx="56388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Transportation</a:t>
            </a:r>
          </a:p>
          <a:p>
            <a:r>
              <a:rPr lang="en-US" sz="3800" b="1">
                <a:solidFill>
                  <a:srgbClr val="6C9604"/>
                </a:solidFill>
              </a:rPr>
              <a:t>Usafiri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FE0A3B-56FB-1BE6-9AC6-5727B3E38E37}"/>
              </a:ext>
            </a:extLst>
          </p:cNvPr>
          <p:cNvSpPr txBox="1"/>
          <p:nvPr/>
        </p:nvSpPr>
        <p:spPr>
          <a:xfrm>
            <a:off x="533400" y="5136803"/>
            <a:ext cx="284355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To move vegetables safely and affordably is a challenge.</a:t>
            </a:r>
          </a:p>
          <a:p>
            <a:endParaRPr lang="en-US" sz="140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b="0" i="0" u="none" strike="noStrike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Kuhamisha mboga kwa usalama na kwa bei nafuu ni changamoto.</a:t>
            </a:r>
            <a:endParaRPr lang="en-US" sz="140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69C3D43-BB26-ABA1-7249-ADC6C7F106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4" y="1600201"/>
            <a:ext cx="2571750" cy="3429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FCAF3C1-2202-D7C6-437D-83E910FE69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01" y="2400301"/>
            <a:ext cx="2571750" cy="3429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C4C5E2-CA99-B04A-A273-1303BA9A00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5078" y="400051"/>
            <a:ext cx="3886200" cy="2914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FEB965-6EF1-E68B-2B9C-99BD8EB9C5E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8155" b="25595"/>
          <a:stretch/>
        </p:blipFill>
        <p:spPr>
          <a:xfrm>
            <a:off x="6315078" y="3571876"/>
            <a:ext cx="3886200" cy="29146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838651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C3DF5B53-2371-04A4-F217-5DD83F6A9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1C11489-C64D-4A3E-ECC9-EEF06242CEF6}"/>
              </a:ext>
            </a:extLst>
          </p:cNvPr>
          <p:cNvSpPr txBox="1"/>
          <p:nvPr/>
        </p:nvSpPr>
        <p:spPr>
          <a:xfrm>
            <a:off x="457199" y="236483"/>
            <a:ext cx="551793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Water infrastructure </a:t>
            </a:r>
            <a:r>
              <a:rPr lang="en-US" sz="3800" b="1">
                <a:solidFill>
                  <a:srgbClr val="6C9604"/>
                </a:solidFill>
              </a:rPr>
              <a:t>Miundombinu ya maji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32E8BA8-82AD-58A1-DA95-A0D7D135AB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606549"/>
            <a:ext cx="2566988" cy="34226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C78B071-62CD-DEA5-B496-077112AB38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1" y="2400300"/>
            <a:ext cx="2566988" cy="34226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739C1F-7C74-8484-2DA1-178A801370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1" y="1606549"/>
            <a:ext cx="2566988" cy="34226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08912D5-9B0F-4CEF-9A1C-0D191C93A7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2102" y="2400300"/>
            <a:ext cx="2566989" cy="34226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55883C8-A56A-6FBD-1146-43DB898343AC}"/>
              </a:ext>
            </a:extLst>
          </p:cNvPr>
          <p:cNvSpPr txBox="1"/>
          <p:nvPr/>
        </p:nvSpPr>
        <p:spPr>
          <a:xfrm>
            <a:off x="9161244" y="368974"/>
            <a:ext cx="287835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The importance of water infrastructure in Tanzania’s vegetable wholesale markets can’t be overstated.</a:t>
            </a:r>
          </a:p>
          <a:p>
            <a:endParaRPr lang="en-US" sz="1400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Umuhimu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miundombinu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maji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katika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jumla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mboga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nchini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Tanzania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hauwezi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kupuuzwa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053284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AA6497C7-D31D-88F4-744A-AF1DFD0041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FED770-A9F7-A3DB-3C66-E74556AE4D6D}"/>
              </a:ext>
            </a:extLst>
          </p:cNvPr>
          <p:cNvSpPr txBox="1"/>
          <p:nvPr/>
        </p:nvSpPr>
        <p:spPr>
          <a:xfrm>
            <a:off x="457199" y="236483"/>
            <a:ext cx="551793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Water infrastructure </a:t>
            </a:r>
            <a:r>
              <a:rPr lang="en-US" sz="3800" b="1">
                <a:solidFill>
                  <a:srgbClr val="6C9604"/>
                </a:solidFill>
              </a:rPr>
              <a:t>Miundombinu ya maji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A5B1F5F-0CB3-15C6-C47D-52DA3D26DA4B}"/>
              </a:ext>
            </a:extLst>
          </p:cNvPr>
          <p:cNvSpPr txBox="1"/>
          <p:nvPr/>
        </p:nvSpPr>
        <p:spPr>
          <a:xfrm>
            <a:off x="9210676" y="368975"/>
            <a:ext cx="27941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The importance of water infrastructure in Tanzania’s vegetable wholesale markets can’t be overstated.</a:t>
            </a:r>
          </a:p>
          <a:p>
            <a:endParaRPr lang="en-US" sz="1400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Umuhimu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miundombinu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maji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katika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jumla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mboga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nchini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Tanzania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hauwezi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kupuuzwa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CC9BA3-1932-8D01-FDF8-024477B659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600200"/>
            <a:ext cx="2595563" cy="34607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9B1F262-E20D-740C-D74C-76F118F178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2400300"/>
            <a:ext cx="2595563" cy="34607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2E58DD-B122-E1A9-5C61-544A5C706C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1" y="1606550"/>
            <a:ext cx="2595564" cy="34607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577A0D5-25EF-769A-BB78-0E638799CC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10676" y="2400300"/>
            <a:ext cx="2595563" cy="34607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106310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A44BCFB8-3CC9-FC7F-6801-AEA3D02308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1BA99C-93FE-80C1-DE00-A44C57D8D6B9}"/>
              </a:ext>
            </a:extLst>
          </p:cNvPr>
          <p:cNvSpPr txBox="1"/>
          <p:nvPr/>
        </p:nvSpPr>
        <p:spPr>
          <a:xfrm>
            <a:off x="457199" y="236483"/>
            <a:ext cx="551793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Water infrastructure </a:t>
            </a:r>
            <a:r>
              <a:rPr lang="en-US" sz="3800" b="1">
                <a:solidFill>
                  <a:srgbClr val="6C9604"/>
                </a:solidFill>
              </a:rPr>
              <a:t>Miundombinu ya maji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7593277-0925-7505-9112-B4D3D8DE0682}"/>
              </a:ext>
            </a:extLst>
          </p:cNvPr>
          <p:cNvSpPr txBox="1"/>
          <p:nvPr/>
        </p:nvSpPr>
        <p:spPr>
          <a:xfrm>
            <a:off x="9161243" y="368975"/>
            <a:ext cx="284355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The importance of water infrastructure in Tanzania’s vegetable wholesale markets can’t be overstated.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Umuhimu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miundombinu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maji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katika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jumla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mboga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nchini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Tanzania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hauwezi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kupuuzwa</a:t>
            </a:r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F97AFF-6B1F-6BFF-E2E1-B69E1AB092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600200"/>
            <a:ext cx="2571751" cy="3429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7B633D-0E84-5DC7-9BC1-A5E05E939A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1" y="2400300"/>
            <a:ext cx="2571750" cy="3429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DF5449C-B78B-C51E-40DE-220C8C0523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1264" y="1606550"/>
            <a:ext cx="2571751" cy="342900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934A873-268E-5722-5BCA-71798B8BCF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6864" y="2400300"/>
            <a:ext cx="2571751" cy="342900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435216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E1BF79F6-9E09-2B38-9871-C12260826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B3727C-87DC-386E-00C3-D0EE8F2F17AE}"/>
              </a:ext>
            </a:extLst>
          </p:cNvPr>
          <p:cNvSpPr txBox="1"/>
          <p:nvPr/>
        </p:nvSpPr>
        <p:spPr>
          <a:xfrm>
            <a:off x="457199" y="236483"/>
            <a:ext cx="551793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Water infrastructure </a:t>
            </a:r>
            <a:r>
              <a:rPr lang="en-US" sz="3800" b="1">
                <a:solidFill>
                  <a:srgbClr val="6C9604"/>
                </a:solidFill>
              </a:rPr>
              <a:t>Miundombinu ya maji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09E287-4BAE-A8BD-099A-9612CC56F9AB}"/>
              </a:ext>
            </a:extLst>
          </p:cNvPr>
          <p:cNvSpPr txBox="1"/>
          <p:nvPr/>
        </p:nvSpPr>
        <p:spPr>
          <a:xfrm>
            <a:off x="9161243" y="368975"/>
            <a:ext cx="284355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The importance of water infrastructure in Tanzania’s vegetable wholesale markets can’t be overstated.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Umuhimu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miundombinu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maji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katika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jumla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mboga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nchini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Tanzania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hauwezi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kupuuzwa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A07804-5011-B44A-E1CC-61DEA6D483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1" y="1606550"/>
            <a:ext cx="2566988" cy="34226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A6FC650-6AF1-D579-79C9-4F9704AC5B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2400300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B8F0EFE-22B3-DF82-C841-E7ECD2DE50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3" y="1606550"/>
            <a:ext cx="2566988" cy="34226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3D6297-73E3-D604-8CD7-F5ABFFA0FB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2103" y="2400300"/>
            <a:ext cx="2566988" cy="34226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770979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BA82228D-0507-C3AA-E713-5A1AE1CA73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21DD4C0-DB44-CFE5-5E91-AC193CFF9D63}"/>
              </a:ext>
            </a:extLst>
          </p:cNvPr>
          <p:cNvSpPr txBox="1"/>
          <p:nvPr/>
        </p:nvSpPr>
        <p:spPr>
          <a:xfrm>
            <a:off x="457199" y="236483"/>
            <a:ext cx="551793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Water infrastructure </a:t>
            </a:r>
            <a:r>
              <a:rPr lang="en-US" sz="3800" b="1">
                <a:solidFill>
                  <a:srgbClr val="6C9604"/>
                </a:solidFill>
              </a:rPr>
              <a:t>Miundombinu ya maji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66C3BB-E4CD-2381-6F8B-F19D057EF1A9}"/>
              </a:ext>
            </a:extLst>
          </p:cNvPr>
          <p:cNvSpPr txBox="1"/>
          <p:nvPr/>
        </p:nvSpPr>
        <p:spPr>
          <a:xfrm>
            <a:off x="9161243" y="368975"/>
            <a:ext cx="284355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The importance of water infrastructure in Tanzania’s vegetable wholesale markets can’t be overstated.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Umuhimu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miundombinu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maji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katika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jumla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mboga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nchini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Tanzania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hauwezi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kupuuzwa</a:t>
            </a:r>
            <a:r>
              <a:rPr lang="en-US" sz="1400" dirty="0"/>
              <a:t>.</a:t>
            </a:r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E85649-36FD-6C55-8A8B-B23D72CB03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1" y="1606550"/>
            <a:ext cx="2566988" cy="34226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A8961F4-D952-6440-EF5A-18425CDB93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2400300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212408-44DC-64E2-866A-8A335C024D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1" y="1606550"/>
            <a:ext cx="2566988" cy="34226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6079DF5-D46D-B6D3-EB00-C6F7CF59D8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2102" y="2400300"/>
            <a:ext cx="2566988" cy="34226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632780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942CBB50-3491-13E2-A58F-A7F3B0C80C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BE93636-8A9C-F252-822A-2A5E7F96F41B}"/>
              </a:ext>
            </a:extLst>
          </p:cNvPr>
          <p:cNvSpPr txBox="1"/>
          <p:nvPr/>
        </p:nvSpPr>
        <p:spPr>
          <a:xfrm>
            <a:off x="457199" y="236483"/>
            <a:ext cx="551793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Electricity</a:t>
            </a:r>
          </a:p>
          <a:p>
            <a:r>
              <a:rPr lang="en-US" sz="3800" b="1">
                <a:solidFill>
                  <a:srgbClr val="6C9604"/>
                </a:solidFill>
              </a:rPr>
              <a:t>Umeme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34FD07D-5D22-1B49-B867-C0178FF63C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3750"/>
          <a:stretch/>
        </p:blipFill>
        <p:spPr>
          <a:xfrm>
            <a:off x="6286500" y="1606550"/>
            <a:ext cx="2566988" cy="34226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7EC59C-ED81-AFBC-0C81-3DF79A2A36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1" y="1606550"/>
            <a:ext cx="2566988" cy="34226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2630FE5-8302-75A8-14B3-6A07F601AC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5915" y="2400301"/>
            <a:ext cx="2566987" cy="34226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0DA6D0E-CCE5-6198-A43C-53A10774E0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816" y="2400300"/>
            <a:ext cx="2566988" cy="34226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CF417C1-764D-5270-FFB0-87EA7994020A}"/>
              </a:ext>
            </a:extLst>
          </p:cNvPr>
          <p:cNvSpPr txBox="1"/>
          <p:nvPr/>
        </p:nvSpPr>
        <p:spPr>
          <a:xfrm>
            <a:off x="3274142" y="1035049"/>
            <a:ext cx="301235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Most markets have some access to the electric grid.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mengi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yana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upatikanaji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mtandao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umeme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kiasi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fulani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501161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C63E1DDA-B956-DF2F-92C9-79C9FF8A9C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C5CCCA-97BE-EFD1-4AA5-C8EBED5CE0B2}"/>
              </a:ext>
            </a:extLst>
          </p:cNvPr>
          <p:cNvSpPr txBox="1"/>
          <p:nvPr/>
        </p:nvSpPr>
        <p:spPr>
          <a:xfrm>
            <a:off x="457200" y="236483"/>
            <a:ext cx="56388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Waste collection</a:t>
            </a:r>
          </a:p>
          <a:p>
            <a:r>
              <a:rPr lang="en-US" sz="3800" b="1">
                <a:solidFill>
                  <a:srgbClr val="6C9604"/>
                </a:solidFill>
              </a:rPr>
              <a:t>Ukusanyaji wa taka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6F42F97-98C7-9C60-8095-7FB44EC85C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2" y="1606548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F01E80B-B2F1-5BA9-01A0-76AE31873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2400300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E5876D3-DB5E-5C7F-05EF-F6F6D08963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5078" y="1606548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D1531F0-6164-2C32-D2F9-BEB27E4961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2100" y="2400300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6BBCF38-2659-8D33-DBC1-763B688A0407}"/>
              </a:ext>
            </a:extLst>
          </p:cNvPr>
          <p:cNvSpPr txBox="1"/>
          <p:nvPr/>
        </p:nvSpPr>
        <p:spPr>
          <a:xfrm>
            <a:off x="6286500" y="5108244"/>
            <a:ext cx="256698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Markets have different ways of managing waste.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yana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njia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tofauti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tofauti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za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kudhibiti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taka.</a:t>
            </a:r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0715255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C190C8C1-AEE8-7B82-08FD-9E1633A35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471EF1-68C4-3C46-0719-D8E8D9616CCF}"/>
              </a:ext>
            </a:extLst>
          </p:cNvPr>
          <p:cNvSpPr txBox="1"/>
          <p:nvPr/>
        </p:nvSpPr>
        <p:spPr>
          <a:xfrm>
            <a:off x="457200" y="236483"/>
            <a:ext cx="56388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Waste collection</a:t>
            </a:r>
          </a:p>
          <a:p>
            <a:r>
              <a:rPr lang="en-US" sz="3800" b="1">
                <a:solidFill>
                  <a:srgbClr val="6C9604"/>
                </a:solidFill>
              </a:rPr>
              <a:t>Ukusanyaji wa taka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A5518A-4BAA-254D-01C4-B28F7DE671B6}"/>
              </a:ext>
            </a:extLst>
          </p:cNvPr>
          <p:cNvSpPr txBox="1"/>
          <p:nvPr/>
        </p:nvSpPr>
        <p:spPr>
          <a:xfrm>
            <a:off x="6286500" y="5108244"/>
            <a:ext cx="256698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Markets have different ways of managing waste.</a:t>
            </a:r>
          </a:p>
          <a:p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yana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njia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tofauti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tofauti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za </a:t>
            </a:r>
            <a:r>
              <a:rPr lang="en-US" sz="1400" b="0" i="0" u="none" strike="noStrike" dirty="0" err="1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kudhibiti</a:t>
            </a:r>
            <a:r>
              <a:rPr lang="en-US" sz="1400" b="0" i="0" u="none" strike="noStrike" dirty="0">
                <a:solidFill>
                  <a:srgbClr val="6C9604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 taka.</a:t>
            </a:r>
            <a:endParaRPr lang="en-US" sz="1400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FF3544-9059-0167-C850-EF2777B26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2" y="1606548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BFFC0D-390C-B5B6-5D26-41AF5437F9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2400300"/>
            <a:ext cx="2566989" cy="34226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B30392E-0EE0-3239-3AEB-0465D9049E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499" y="1576538"/>
            <a:ext cx="4603549" cy="345266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12995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2321A7DA-6746-F63F-448C-3ECE3D9A6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40C39F2-56B6-6A27-24D8-C63F521B85C1}"/>
              </a:ext>
            </a:extLst>
          </p:cNvPr>
          <p:cNvSpPr txBox="1"/>
          <p:nvPr/>
        </p:nvSpPr>
        <p:spPr>
          <a:xfrm>
            <a:off x="457200" y="236483"/>
            <a:ext cx="51553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Toilets</a:t>
            </a:r>
          </a:p>
          <a:p>
            <a:r>
              <a:rPr lang="en-US" sz="3800" b="1">
                <a:solidFill>
                  <a:srgbClr val="6C9604"/>
                </a:solidFill>
              </a:rPr>
              <a:t>Vyoo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8EBD8CA-1243-91FC-FA09-4F4F72B60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600200"/>
            <a:ext cx="2578510" cy="343801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7EBABC6-5790-B0F3-3C7F-83FA7FFA83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1" y="2400300"/>
            <a:ext cx="2578510" cy="343801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67872F6-7491-30BF-2682-A766B29A0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1606550"/>
            <a:ext cx="2578511" cy="343801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D1FF2C6-DBF6-2BE7-3859-2CE3C49578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2102" y="2400300"/>
            <a:ext cx="2578510" cy="343801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9490381-3105-2A6E-2C92-0F04788AEF27}"/>
              </a:ext>
            </a:extLst>
          </p:cNvPr>
          <p:cNvSpPr txBox="1"/>
          <p:nvPr/>
        </p:nvSpPr>
        <p:spPr>
          <a:xfrm>
            <a:off x="467873" y="5109268"/>
            <a:ext cx="256698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Access to clean and affordable toilets is an important aspect of the work environment for market traders.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88F4D9-16BC-6C9F-1C94-810D34535FD7}"/>
              </a:ext>
            </a:extLst>
          </p:cNvPr>
          <p:cNvSpPr txBox="1"/>
          <p:nvPr/>
        </p:nvSpPr>
        <p:spPr>
          <a:xfrm>
            <a:off x="6286500" y="5109268"/>
            <a:ext cx="257851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Upatikanaji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vyoo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safi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vya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bei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nafuu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sehemu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muhimu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mazingira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kazi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wafanyabiashara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59527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258BAEF7-AAA8-C42B-B228-101463DD49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0F7AB36-582E-ED5E-2346-3B3EF42E2027}"/>
              </a:ext>
            </a:extLst>
          </p:cNvPr>
          <p:cNvSpPr txBox="1"/>
          <p:nvPr/>
        </p:nvSpPr>
        <p:spPr>
          <a:xfrm>
            <a:off x="457200" y="236483"/>
            <a:ext cx="51553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>
                <a:solidFill>
                  <a:srgbClr val="19453B"/>
                </a:solidFill>
              </a:rPr>
              <a:t>Toilets</a:t>
            </a:r>
          </a:p>
          <a:p>
            <a:r>
              <a:rPr lang="en-US" sz="3800" b="1">
                <a:solidFill>
                  <a:srgbClr val="6C9604"/>
                </a:solidFill>
              </a:rPr>
              <a:t>Vyoo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52459A-41C1-3746-19BE-4CEFC3535842}"/>
              </a:ext>
            </a:extLst>
          </p:cNvPr>
          <p:cNvSpPr txBox="1"/>
          <p:nvPr/>
        </p:nvSpPr>
        <p:spPr>
          <a:xfrm>
            <a:off x="467873" y="5109268"/>
            <a:ext cx="256698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19453B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Access to clean and affordable toilets is an important aspect of the work environment for market traders.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D533E93-281E-3288-1AA0-713764FD6C1F}"/>
              </a:ext>
            </a:extLst>
          </p:cNvPr>
          <p:cNvSpPr txBox="1"/>
          <p:nvPr/>
        </p:nvSpPr>
        <p:spPr>
          <a:xfrm>
            <a:off x="6286500" y="5109268"/>
            <a:ext cx="257851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Upatikanaji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vyoo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safi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vya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bei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nafuu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sehemu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muhimu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mazingira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kazi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wafanyabiashara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1400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sz="1400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C917EE-EC50-B706-287E-7E8D88BC1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1" y="1606550"/>
            <a:ext cx="2566990" cy="342265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31D874-9E96-DCB4-483F-3731FF1651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2400301"/>
            <a:ext cx="2566990" cy="342265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8EA5E8-5C59-D6BB-E128-3C06DFF899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1" y="1606550"/>
            <a:ext cx="2578510" cy="343801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DA1FE65-4921-F025-19BA-1355FB36B1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2101" y="2400301"/>
            <a:ext cx="2578510" cy="343801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138679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2D43E7C-7171-6260-AEDD-A963671F116C}"/>
              </a:ext>
            </a:extLst>
          </p:cNvPr>
          <p:cNvSpPr txBox="1"/>
          <p:nvPr/>
        </p:nvSpPr>
        <p:spPr>
          <a:xfrm>
            <a:off x="525411" y="3317510"/>
            <a:ext cx="5095101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cs typeface="Futura Medium" panose="020B0602020204020303" pitchFamily="34" charset="-79"/>
              </a:rPr>
              <a:t>Thank you for checking out our photographs of vegetable wholesale markets in Tanzania!</a:t>
            </a:r>
          </a:p>
          <a:p>
            <a:pPr marL="0" marR="0" lvl="0" indent="0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solidFill>
                <a:srgbClr val="19453B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pPr marL="0" marR="0" lvl="0" indent="0" algn="l" defTabSz="11754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srgbClr val="19453B"/>
                </a:solidFill>
                <a:effectLst/>
                <a:uLnTx/>
                <a:uFillTx/>
                <a:latin typeface="Futura Medium" panose="020B0602020204020303" pitchFamily="34" charset="-79"/>
                <a:cs typeface="Futura Medium" panose="020B0602020204020303" pitchFamily="34" charset="-79"/>
              </a:rPr>
              <a:t>These photographs are available for others to use for non-commercial purposes. If possible, please credit the “Research Supporting African MSMEs to Provide Safe and Nutritious Food” (RSM2SNF) project as the original photographers. </a:t>
            </a:r>
          </a:p>
        </p:txBody>
      </p:sp>
      <p:pic>
        <p:nvPicPr>
          <p:cNvPr id="6" name="Picture 5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63CB198B-18C8-3063-5EF1-E41C1E680C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7245" y="856139"/>
            <a:ext cx="7617510" cy="20885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D908990-5EC1-BEB9-C17D-D452DFCCDB80}"/>
              </a:ext>
            </a:extLst>
          </p:cNvPr>
          <p:cNvSpPr txBox="1"/>
          <p:nvPr/>
        </p:nvSpPr>
        <p:spPr>
          <a:xfrm>
            <a:off x="6527082" y="3317510"/>
            <a:ext cx="513950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Asante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kutazama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picha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zetu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za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masoko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jumla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mboga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nchini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Tanzania!</a:t>
            </a:r>
          </a:p>
          <a:p>
            <a:pPr>
              <a:buNone/>
            </a:pPr>
            <a:endParaRPr lang="en-US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Picha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hizi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zinapatikana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ajili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matumizi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watu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wengine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kwa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madhumuni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yasiyo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ya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kibiashara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Ikiwezekana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,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tafadhali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taja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mradi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“Research Supporting African MSMEs to Provide Safe and Nutritious Food” (RSM2SNF)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kama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waliochukua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picha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hizi</a:t>
            </a:r>
            <a:r>
              <a:rPr lang="en-US" dirty="0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 err="1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asili</a:t>
            </a:r>
            <a:r>
              <a:rPr lang="en-US">
                <a:solidFill>
                  <a:srgbClr val="6C9604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.</a:t>
            </a:r>
            <a:endParaRPr lang="en-US" dirty="0">
              <a:solidFill>
                <a:srgbClr val="6C9604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89133716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</TotalTime>
  <Words>1059</Words>
  <Application>Microsoft Macintosh PowerPoint</Application>
  <PresentationFormat>Widescreen</PresentationFormat>
  <Paragraphs>149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Aptos</vt:lpstr>
      <vt:lpstr>Arial</vt:lpstr>
      <vt:lpstr>Futura Medium</vt:lpstr>
      <vt:lpstr>Gill Sans MT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Ayala Wineman</dc:creator>
  <cp:lastModifiedBy>Ayala Wineman</cp:lastModifiedBy>
  <cp:revision>33</cp:revision>
  <dcterms:created xsi:type="dcterms:W3CDTF">2025-05-26T16:18:24Z</dcterms:created>
  <dcterms:modified xsi:type="dcterms:W3CDTF">2025-05-27T11:44:57Z</dcterms:modified>
</cp:coreProperties>
</file>